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3" r:id="rId9"/>
    <p:sldId id="261" r:id="rId10"/>
    <p:sldId id="267" r:id="rId11"/>
    <p:sldId id="268" r:id="rId12"/>
    <p:sldId id="266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/>
              <a:t>Бактериологические исследования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пробы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504334</c:v>
                </c:pt>
                <c:pt idx="1">
                  <c:v>624181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3D-4780-9937-7556E131C1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6524288"/>
        <c:axId val="126524672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исследования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6621758891670749"/>
                  <c:y val="-8.87505839543837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43D-4780-9937-7556E131C14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869891</c:v>
                </c:pt>
                <c:pt idx="1">
                  <c:v>950727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F43D-4780-9937-7556E131C1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6524288"/>
        <c:axId val="126524672"/>
      </c:lineChart>
      <c:catAx>
        <c:axId val="12652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524672"/>
        <c:crosses val="autoZero"/>
        <c:auto val="1"/>
        <c:lblAlgn val="ctr"/>
        <c:lblOffset val="100"/>
        <c:noMultiLvlLbl val="0"/>
      </c:catAx>
      <c:valAx>
        <c:axId val="12652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52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Санитарно-бактериологические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пробы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7.8431372549019704E-2"/>
                  <c:y val="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915-4D1A-9A96-5F871A680D3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112501</c:v>
                </c:pt>
                <c:pt idx="1">
                  <c:v>140407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915-4D1A-9A96-5F871A680D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6038696"/>
        <c:axId val="12604112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исследования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3480392156862744"/>
                  <c:y val="-3.7987339634207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915-4D1A-9A96-5F871A680D3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4705882352941177"/>
                  <c:y val="-2.9276538551193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915-4D1A-9A96-5F871A680D3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196093</c:v>
                </c:pt>
                <c:pt idx="1">
                  <c:v>217717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F915-4D1A-9A96-5F871A680D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6038696"/>
        <c:axId val="126041128"/>
      </c:lineChart>
      <c:catAx>
        <c:axId val="126038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041128"/>
        <c:crosses val="autoZero"/>
        <c:auto val="1"/>
        <c:lblAlgn val="ctr"/>
        <c:lblOffset val="100"/>
        <c:noMultiLvlLbl val="0"/>
      </c:catAx>
      <c:valAx>
        <c:axId val="126041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038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43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40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8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15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95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12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57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3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9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ECFBB32-0C45-4B0F-9FC4-319DF122A3A3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DBD54D2-1498-45EC-9FF3-204D94BEF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1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B91F19-6E56-46DF-8233-C094EF063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658" y="629392"/>
            <a:ext cx="9144000" cy="3530270"/>
          </a:xfrm>
        </p:spPr>
        <p:txBody>
          <a:bodyPr>
            <a:noAutofit/>
          </a:bodyPr>
          <a:lstStyle/>
          <a:p>
            <a:r>
              <a:rPr lang="ru-RU" sz="4800" dirty="0"/>
              <a:t>Основные направления микробиологической  диагностики инфекционных заболеваний в Ханты-Мансийском автономном округе - Югре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7A7C054-DF17-498E-AB3B-80F5A73B0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084" y="4313990"/>
            <a:ext cx="6175513" cy="1655762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dirty="0"/>
              <a:t>Климова Юлия Васильевна,</a:t>
            </a:r>
          </a:p>
          <a:p>
            <a:pPr algn="r"/>
            <a:r>
              <a:rPr lang="ru-RU" dirty="0"/>
              <a:t>Главный внештатный специалист по клинической микробиологии и антимикробной резистентности </a:t>
            </a:r>
            <a:r>
              <a:rPr lang="ru-RU" dirty="0" err="1"/>
              <a:t>Депздрава</a:t>
            </a:r>
            <a:r>
              <a:rPr lang="ru-RU" dirty="0"/>
              <a:t> Югры, заведующий бактериологической лабораторией КУ «Ханты-Мансийский клинический противотуберкулезный диспансер»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85B91F19-6E56-46DF-8233-C094EF063571}"/>
              </a:ext>
            </a:extLst>
          </p:cNvPr>
          <p:cNvSpPr txBox="1">
            <a:spLocks/>
          </p:cNvSpPr>
          <p:nvPr/>
        </p:nvSpPr>
        <p:spPr>
          <a:xfrm>
            <a:off x="1505584" y="6124080"/>
            <a:ext cx="9486148" cy="3226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/>
              <a:t>Ханты-Мансийск, </a:t>
            </a:r>
            <a:r>
              <a:rPr lang="ru-RU" sz="1600" dirty="0"/>
              <a:t>02.12.2022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18886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6655" y="736270"/>
            <a:ext cx="10806783" cy="5878286"/>
          </a:xfrm>
        </p:spPr>
        <p:txBody>
          <a:bodyPr>
            <a:normAutofit fontScale="62500" lnSpcReduction="20000"/>
          </a:bodyPr>
          <a:lstStyle/>
          <a:p>
            <a:pPr algn="just"/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latin typeface="Arial" panose="020B0604020202020204" pitchFamily="34" charset="0"/>
              </a:rPr>
              <a:t>Приложение </a:t>
            </a:r>
            <a:r>
              <a:rPr lang="en-US" dirty="0">
                <a:latin typeface="Arial" panose="020B0604020202020204" pitchFamily="34" charset="0"/>
              </a:rPr>
              <a:t>N 9</a:t>
            </a:r>
          </a:p>
          <a:p>
            <a:pPr algn="r"/>
            <a:r>
              <a:rPr lang="ru-RU" dirty="0">
                <a:latin typeface="Arial" panose="020B0604020202020204" pitchFamily="34" charset="0"/>
              </a:rPr>
              <a:t>к письму Министерства</a:t>
            </a:r>
          </a:p>
          <a:p>
            <a:pPr algn="r"/>
            <a:r>
              <a:rPr lang="ru-RU" dirty="0">
                <a:latin typeface="Arial" panose="020B0604020202020204" pitchFamily="34" charset="0"/>
              </a:rPr>
              <a:t>здравоохранения</a:t>
            </a:r>
          </a:p>
          <a:p>
            <a:pPr algn="r"/>
            <a:r>
              <a:rPr lang="ru-RU" dirty="0">
                <a:latin typeface="Arial" panose="020B0604020202020204" pitchFamily="34" charset="0"/>
              </a:rPr>
              <a:t>Российской Федерации</a:t>
            </a:r>
          </a:p>
          <a:p>
            <a:pPr algn="r"/>
            <a:r>
              <a:rPr lang="ru-RU" dirty="0">
                <a:latin typeface="Arial" panose="020B0604020202020204" pitchFamily="34" charset="0"/>
              </a:rPr>
              <a:t>от 22 декабря 2017 г. N 13-2/10/2-8871</a:t>
            </a:r>
          </a:p>
          <a:p>
            <a:pPr algn="just"/>
            <a:endParaRPr lang="ru-RU" dirty="0">
              <a:latin typeface="Arial" panose="020B0604020202020204" pitchFamily="34" charset="0"/>
            </a:endParaRPr>
          </a:p>
          <a:p>
            <a:pPr algn="ctr"/>
            <a:r>
              <a:rPr lang="ru-RU" dirty="0">
                <a:latin typeface="Arial" panose="020B0604020202020204" pitchFamily="34" charset="0"/>
              </a:rPr>
              <a:t>МЕТОДИЧЕСКИЕ УКАЗАНИЯ ПО СОСТАВЛЕНИЮ ГОДОВОГО ОТЧЕТА</a:t>
            </a:r>
          </a:p>
          <a:p>
            <a:pPr algn="just"/>
            <a:endParaRPr lang="ru-RU" dirty="0">
              <a:latin typeface="Arial" panose="020B0604020202020204" pitchFamily="34" charset="0"/>
            </a:endParaRPr>
          </a:p>
          <a:p>
            <a:pPr algn="ctr"/>
            <a:r>
              <a:rPr lang="ru-RU" dirty="0">
                <a:latin typeface="Arial" panose="020B0604020202020204" pitchFamily="34" charset="0"/>
              </a:rPr>
              <a:t>Заполнение формы федерального статистического наблюдения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раздела VI "Работа диагностических отделений (кабинетов)"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подраздела 12 "Деятельность лаборатории" </a:t>
            </a:r>
            <a:r>
              <a:rPr lang="ru-RU" b="1" u="sng" dirty="0">
                <a:latin typeface="Arial" panose="020B0604020202020204" pitchFamily="34" charset="0"/>
              </a:rPr>
              <a:t>(таблицы 5300, 5301</a:t>
            </a:r>
          </a:p>
          <a:p>
            <a:pPr algn="ctr"/>
            <a:r>
              <a:rPr lang="ru-RU" b="1" u="sng" dirty="0">
                <a:latin typeface="Arial" panose="020B0604020202020204" pitchFamily="34" charset="0"/>
              </a:rPr>
              <a:t>действующей формы N 30, </a:t>
            </a:r>
            <a:r>
              <a:rPr lang="ru-RU" dirty="0">
                <a:latin typeface="Arial" panose="020B0604020202020204" pitchFamily="34" charset="0"/>
              </a:rPr>
              <a:t>утвержденной приказом Росстата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от 27 декабря 2016 года N 866 "Об утверждении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статистического инструментария для организации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Министерством здравоохранения Российской Федерации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федерального статистического наблюдения</a:t>
            </a:r>
          </a:p>
          <a:p>
            <a:pPr algn="ctr"/>
            <a:r>
              <a:rPr lang="ru-RU" dirty="0">
                <a:latin typeface="Arial" panose="020B0604020202020204" pitchFamily="34" charset="0"/>
              </a:rPr>
              <a:t>в сфере охраны здоровья"</a:t>
            </a:r>
          </a:p>
          <a:p>
            <a:pPr algn="just"/>
            <a:endParaRPr lang="ru-RU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137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8099" r="-122" b="6938"/>
          <a:stretch/>
        </p:blipFill>
        <p:spPr>
          <a:xfrm>
            <a:off x="1294410" y="142504"/>
            <a:ext cx="9725891" cy="660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882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DDA495-97CF-40D4-88E8-B6ABFEBD0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8933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22120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0D1B8D-4782-4BF4-9E48-967E7D8FF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0" y="570015"/>
            <a:ext cx="10570029" cy="5783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Микробиологическая служба ХМАО-Югры представлена 28 лабораториями:</a:t>
            </a:r>
          </a:p>
          <a:p>
            <a:r>
              <a:rPr lang="ru-RU" sz="2400" dirty="0"/>
              <a:t>Из них: 3 лаборатории при противотуберкулезных диспансерах, 2 - при станциях переливания крови, 1 - при кожно-венерологическом диспансере.</a:t>
            </a:r>
          </a:p>
          <a:p>
            <a:r>
              <a:rPr lang="ru-RU" sz="2400" dirty="0"/>
              <a:t>16 лабораторий являются самостоятельными подразделениями, 12 - входят в состав клинико-диагностических лабораторий.</a:t>
            </a:r>
          </a:p>
          <a:p>
            <a:pPr marL="0" indent="0">
              <a:buNone/>
            </a:pPr>
            <a:r>
              <a:rPr lang="ru-RU" sz="2400" dirty="0"/>
              <a:t>Персонал:</a:t>
            </a:r>
          </a:p>
          <a:p>
            <a:r>
              <a:rPr lang="ru-RU" sz="2400" dirty="0"/>
              <a:t>50 врачей-бактериологов (62%)</a:t>
            </a:r>
          </a:p>
          <a:p>
            <a:r>
              <a:rPr lang="ru-RU" sz="2400" dirty="0"/>
              <a:t>10 биологов</a:t>
            </a:r>
            <a:r>
              <a:rPr lang="en-US" sz="2400" dirty="0"/>
              <a:t> (87%)</a:t>
            </a:r>
            <a:endParaRPr lang="ru-RU" sz="2400" dirty="0"/>
          </a:p>
          <a:p>
            <a:r>
              <a:rPr lang="ru-RU" sz="2400" dirty="0"/>
              <a:t>142 медицинских лабораторных техника (фельдшер-лаборанта)</a:t>
            </a:r>
            <a:r>
              <a:rPr lang="en-US" sz="2400" dirty="0"/>
              <a:t> (74%)</a:t>
            </a:r>
            <a:endParaRPr lang="ru-RU" sz="24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311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31235E-F588-422E-BCF0-F74BDB522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2" y="622852"/>
            <a:ext cx="10611678" cy="5554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Оснащение лабораторий:</a:t>
            </a:r>
          </a:p>
          <a:p>
            <a:r>
              <a:rPr lang="ru-RU" sz="2400" dirty="0"/>
              <a:t>19 лабораторий оснащены бактериологическими анализаторами (29 анализаторов)</a:t>
            </a:r>
          </a:p>
          <a:p>
            <a:r>
              <a:rPr lang="ru-RU" sz="2400" dirty="0"/>
              <a:t>Анализаторы для культивирования крови установлены в 15 медицинских организациях.</a:t>
            </a:r>
          </a:p>
          <a:p>
            <a:r>
              <a:rPr lang="ru-RU" sz="2400" dirty="0"/>
              <a:t>Всего 2 лаборатории оснащены приборами для учета результатов определения чувствительности.</a:t>
            </a:r>
          </a:p>
          <a:p>
            <a:r>
              <a:rPr lang="ru-RU" sz="2400" dirty="0"/>
              <a:t>Масс-спектрометры имеются в 5 лабораториях.</a:t>
            </a:r>
          </a:p>
          <a:p>
            <a:r>
              <a:rPr lang="ru-RU" sz="2400" dirty="0"/>
              <a:t>Шкафы биологической безопасности – 22 лаборатории.</a:t>
            </a:r>
          </a:p>
          <a:p>
            <a:r>
              <a:rPr lang="ru-RU" sz="2400" dirty="0"/>
              <a:t>Оборудование для ПЦР – 10 лабораторий</a:t>
            </a:r>
          </a:p>
          <a:p>
            <a:r>
              <a:rPr lang="ru-RU" sz="2400" dirty="0"/>
              <a:t>Оборудование для ИФА – 6 лабораторий</a:t>
            </a:r>
          </a:p>
        </p:txBody>
      </p:sp>
    </p:spTree>
    <p:extLst>
      <p:ext uri="{BB962C8B-B14F-4D97-AF65-F5344CB8AC3E}">
        <p14:creationId xmlns:p14="http://schemas.microsoft.com/office/powerpoint/2010/main" val="22085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48599312"/>
              </p:ext>
            </p:extLst>
          </p:nvPr>
        </p:nvGraphicFramePr>
        <p:xfrm>
          <a:off x="838200" y="570016"/>
          <a:ext cx="5181600" cy="560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87627330"/>
              </p:ext>
            </p:extLst>
          </p:nvPr>
        </p:nvGraphicFramePr>
        <p:xfrm>
          <a:off x="6172200" y="570016"/>
          <a:ext cx="5181600" cy="560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3001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597221"/>
              </p:ext>
            </p:extLst>
          </p:nvPr>
        </p:nvGraphicFramePr>
        <p:xfrm>
          <a:off x="0" y="88566"/>
          <a:ext cx="12192007" cy="6837252"/>
        </p:xfrm>
        <a:graphic>
          <a:graphicData uri="http://schemas.openxmlformats.org/drawingml/2006/table">
            <a:tbl>
              <a:tblPr firstRow="1" firstCol="1" bandRow="1"/>
              <a:tblGrid>
                <a:gridCol w="14850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34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503480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503480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22"/>
                    </a:ext>
                  </a:extLst>
                </a:gridCol>
                <a:gridCol w="503480">
                  <a:extLst>
                    <a:ext uri="{9D8B030D-6E8A-4147-A177-3AD203B41FA5}">
                      <a16:colId xmlns:a16="http://schemas.microsoft.com/office/drawing/2014/main" xmlns="" val="20023"/>
                    </a:ext>
                  </a:extLst>
                </a:gridCol>
                <a:gridCol w="434654">
                  <a:extLst>
                    <a:ext uri="{9D8B030D-6E8A-4147-A177-3AD203B41FA5}">
                      <a16:colId xmlns:a16="http://schemas.microsoft.com/office/drawing/2014/main" xmlns="" val="20024"/>
                    </a:ext>
                  </a:extLst>
                </a:gridCol>
              </a:tblGrid>
              <a:tr h="22535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биоматериала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микроорганизма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2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Acinetobacter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baumannii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Bordetella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pertussis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parapertussis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Candida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albicans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Candida spp. (</a:t>
                      </a: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C. albicans)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Corynebacterium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diphtheriae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токсигенных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faecalis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faecium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Escherichia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coli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Haemophilus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influenzae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Helicobacter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pylori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Klebsiella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pneumoniae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37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9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Исследовано </a:t>
                      </a:r>
                      <a:r>
                        <a:rPr lang="ru-RU" sz="11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культуральным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методом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2393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E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10860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4A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9661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EB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3066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3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6281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4975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D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15790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11229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1A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11208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1A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8126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A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 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Внутрисосудистый катетер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5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Мокрота, БАЛ, ЭТА, плевральная жидкость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3430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0E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Моча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2377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E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7949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CB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5382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2139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E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Ликвор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Мазок из глотки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59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Аспирит синуса/промывные воды синуса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3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Биоптат слизистой оболочки желудка 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Фекалии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704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Отделяемое влагалища, цервикального канала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3667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E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BD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2215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E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3567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E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485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Грудное молоко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5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E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16" marR="555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51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4E4F4B58-B616-457C-AB36-D655B633E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02526"/>
              </p:ext>
            </p:extLst>
          </p:nvPr>
        </p:nvGraphicFramePr>
        <p:xfrm>
          <a:off x="1" y="1"/>
          <a:ext cx="12192001" cy="6886627"/>
        </p:xfrm>
        <a:graphic>
          <a:graphicData uri="http://schemas.openxmlformats.org/drawingml/2006/table">
            <a:tbl>
              <a:tblPr firstRow="1" firstCol="1" bandRow="1"/>
              <a:tblGrid>
                <a:gridCol w="1211282">
                  <a:extLst>
                    <a:ext uri="{9D8B030D-6E8A-4147-A177-3AD203B41FA5}">
                      <a16:colId xmlns:a16="http://schemas.microsoft.com/office/drawing/2014/main" xmlns="" val="20769461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xmlns="" val="3095549642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xmlns="" val="3209546842"/>
                    </a:ext>
                  </a:extLst>
                </a:gridCol>
                <a:gridCol w="422784">
                  <a:extLst>
                    <a:ext uri="{9D8B030D-6E8A-4147-A177-3AD203B41FA5}">
                      <a16:colId xmlns:a16="http://schemas.microsoft.com/office/drawing/2014/main" xmlns="" val="4284085649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406941301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4177266455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287468950"/>
                    </a:ext>
                  </a:extLst>
                </a:gridCol>
                <a:gridCol w="503694">
                  <a:extLst>
                    <a:ext uri="{9D8B030D-6E8A-4147-A177-3AD203B41FA5}">
                      <a16:colId xmlns:a16="http://schemas.microsoft.com/office/drawing/2014/main" xmlns="" val="3418052458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674329510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2206954923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2071628081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2863784731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3913798588"/>
                    </a:ext>
                  </a:extLst>
                </a:gridCol>
                <a:gridCol w="511292">
                  <a:extLst>
                    <a:ext uri="{9D8B030D-6E8A-4147-A177-3AD203B41FA5}">
                      <a16:colId xmlns:a16="http://schemas.microsoft.com/office/drawing/2014/main" xmlns="" val="1491585162"/>
                    </a:ext>
                  </a:extLst>
                </a:gridCol>
                <a:gridCol w="511292">
                  <a:extLst>
                    <a:ext uri="{9D8B030D-6E8A-4147-A177-3AD203B41FA5}">
                      <a16:colId xmlns:a16="http://schemas.microsoft.com/office/drawing/2014/main" xmlns="" val="2810917923"/>
                    </a:ext>
                  </a:extLst>
                </a:gridCol>
                <a:gridCol w="503694">
                  <a:extLst>
                    <a:ext uri="{9D8B030D-6E8A-4147-A177-3AD203B41FA5}">
                      <a16:colId xmlns:a16="http://schemas.microsoft.com/office/drawing/2014/main" xmlns="" val="200363030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448492333"/>
                    </a:ext>
                  </a:extLst>
                </a:gridCol>
                <a:gridCol w="503694">
                  <a:extLst>
                    <a:ext uri="{9D8B030D-6E8A-4147-A177-3AD203B41FA5}">
                      <a16:colId xmlns:a16="http://schemas.microsoft.com/office/drawing/2014/main" xmlns="" val="2204916428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1497089262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959937519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1857473600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3764424236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3098412907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959421680"/>
                    </a:ext>
                  </a:extLst>
                </a:gridCol>
                <a:gridCol w="441398">
                  <a:extLst>
                    <a:ext uri="{9D8B030D-6E8A-4147-A177-3AD203B41FA5}">
                      <a16:colId xmlns:a16="http://schemas.microsoft.com/office/drawing/2014/main" xmlns="" val="1948063621"/>
                    </a:ext>
                  </a:extLst>
                </a:gridCol>
              </a:tblGrid>
              <a:tr h="23164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биоматериала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микроорганизма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808223"/>
                  </a:ext>
                </a:extLst>
              </a:tr>
              <a:tr h="1039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Listeria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monocytogenes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Moraxella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catarrhalis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Neisseria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meningitidis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Pseudomonas aeruginosa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Salmonella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Shigella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aureus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Streptococcus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pneumoniae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Streptococci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группы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Viridans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Streptococcus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pyogenes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сг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А)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Streptococci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B, C, G)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Ureaplasma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urealyticum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15215"/>
                  </a:ext>
                </a:extLst>
              </a:tr>
              <a:tr h="3315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1684177"/>
                  </a:ext>
                </a:extLst>
              </a:tr>
              <a:tr h="565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Исследовано культуральным методом 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3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2274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E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17985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14326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78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3603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FE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E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E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2209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E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3146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3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3204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974642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Кровь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7799723"/>
                  </a:ext>
                </a:extLst>
              </a:tr>
              <a:tr h="373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Внутрисосудистый катетер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7802169"/>
                  </a:ext>
                </a:extLst>
              </a:tr>
              <a:tr h="565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Мокрота, БАЛ, ЭТА, плевральная жидкость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1959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D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2F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0215659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Моча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0893869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Ликвор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8772902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Мазок из глотки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6904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4C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5287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1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7934159"/>
                  </a:ext>
                </a:extLst>
              </a:tr>
              <a:tr h="565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Аспирит синуса/промывные воды синуса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8E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4347968"/>
                  </a:ext>
                </a:extLst>
              </a:tr>
              <a:tr h="373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Биоптат слизистой оболочки желудка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3255297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Фекалии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7048951"/>
                  </a:ext>
                </a:extLst>
              </a:tr>
              <a:tr h="565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Отделяемое влагалища, цервикального канала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1566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2363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1199842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Грудное молоко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301564"/>
                  </a:ext>
                </a:extLst>
              </a:tr>
              <a:tr h="23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DB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867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A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3384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1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734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88" marR="544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7901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445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838200" y="534390"/>
            <a:ext cx="10942122" cy="5688280"/>
          </a:xfrm>
        </p:spPr>
        <p:txBody>
          <a:bodyPr/>
          <a:lstStyle/>
          <a:p>
            <a:r>
              <a:rPr lang="ru-RU" dirty="0"/>
              <a:t>Серологические исследования проводят 16 лабораторий: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2020 год – 9736 исследований (7187 пациент)</a:t>
            </a:r>
          </a:p>
          <a:p>
            <a:pPr marL="0" indent="0">
              <a:buNone/>
            </a:pPr>
            <a:r>
              <a:rPr lang="ru-RU" dirty="0"/>
              <a:t>2021 год – 10414 исследований (8106 пациент)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основном это:</a:t>
            </a:r>
          </a:p>
          <a:p>
            <a:pPr marL="0" indent="0">
              <a:buNone/>
            </a:pPr>
            <a:r>
              <a:rPr lang="ru-RU" dirty="0"/>
              <a:t>реакция </a:t>
            </a:r>
            <a:r>
              <a:rPr lang="ru-RU" dirty="0" err="1"/>
              <a:t>Видаль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РПГА на сальмонеллез, </a:t>
            </a:r>
          </a:p>
          <a:p>
            <a:pPr marL="0" indent="0">
              <a:buNone/>
            </a:pPr>
            <a:r>
              <a:rPr lang="ru-RU" dirty="0"/>
              <a:t>РПГА на дифтерию, </a:t>
            </a:r>
          </a:p>
          <a:p>
            <a:pPr marL="0" indent="0">
              <a:buNone/>
            </a:pPr>
            <a:r>
              <a:rPr lang="ru-RU" dirty="0"/>
              <a:t>РПГА на дизентерию,</a:t>
            </a:r>
          </a:p>
          <a:p>
            <a:pPr marL="0" indent="0">
              <a:buNone/>
            </a:pPr>
            <a:r>
              <a:rPr lang="ru-RU" dirty="0"/>
              <a:t>РПГА на псевдотуберкулез.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886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Внутрилабораторный и внешний контроль качества проводимых исследований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2576945"/>
            <a:ext cx="10645239" cy="3954484"/>
          </a:xfrm>
        </p:spPr>
        <p:txBody>
          <a:bodyPr/>
          <a:lstStyle/>
          <a:p>
            <a:r>
              <a:rPr lang="ru-RU" dirty="0"/>
              <a:t>Приказ МЗ РФ от 18 мая 2021 г. N 464н «ОБ УТВЕРЖДЕНИИ ПРАВИЛ ПРОВЕДЕНИЯ ЛАБОРАТОРНЫХ ИССЛЕДОВАНИЙ»</a:t>
            </a:r>
          </a:p>
          <a:p>
            <a:r>
              <a:rPr lang="ru-RU" dirty="0"/>
              <a:t>п. 11. Лаборатория должна иметь систему управления качеством клинических и микробиологических лабораторных исследований, разработанную в соответствии с требованиями национальных и отраслевых стандартов, </a:t>
            </a:r>
            <a:r>
              <a:rPr lang="ru-RU" b="1" u="sng" dirty="0" err="1"/>
              <a:t>внутрилабораторный</a:t>
            </a:r>
            <a:r>
              <a:rPr lang="ru-RU" b="1" u="sng" dirty="0"/>
              <a:t> контроль качества исследований и регулярное участие в программах межлабораторных сравнительных (сличительных) испытаний</a:t>
            </a:r>
            <a:r>
              <a:rPr lang="ru-RU" dirty="0"/>
              <a:t>, а также осуществлять внутренний контроль качества и безопасности медицинской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29604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Годовые отчеты: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Ф.30 годового отчета (таблицы 5300, 5301) заполняется в исследованиях.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Дополнительная форма 26 по бактериологии подаваемая в МИАЦ заполняется в образцах (пробах)</a:t>
            </a:r>
          </a:p>
          <a:p>
            <a:r>
              <a:rPr lang="ru-RU" dirty="0"/>
              <a:t>Количество выделенных микроорганизмов может быть больше количества положительным образцов.</a:t>
            </a:r>
          </a:p>
        </p:txBody>
      </p:sp>
    </p:spTree>
    <p:extLst>
      <p:ext uri="{BB962C8B-B14F-4D97-AF65-F5344CB8AC3E}">
        <p14:creationId xmlns:p14="http://schemas.microsoft.com/office/powerpoint/2010/main" val="120875967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540</TotalTime>
  <Words>1247</Words>
  <Application>Microsoft Office PowerPoint</Application>
  <PresentationFormat>Широкоэкранный</PresentationFormat>
  <Paragraphs>791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Метрополия</vt:lpstr>
      <vt:lpstr>Основные направления микробиологической  диагностики инфекционных заболеваний в Ханты-Мансийском автономном округе - Югре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Внутрилабораторный и внешний контроль качества проводимых исследований</vt:lpstr>
      <vt:lpstr>Годовые отчеты:</vt:lpstr>
      <vt:lpstr>Презентация PowerPoint</vt:lpstr>
      <vt:lpstr>Презентация PowerPoint</vt:lpstr>
      <vt:lpstr>Благодарю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микробиологической  диагностики инфекционных заболеваний в Ханты-Мансийском автономном округе - Югре</dc:title>
  <dc:creator>Пользователь</dc:creator>
  <cp:lastModifiedBy>Решетникова Юлия Васильевна</cp:lastModifiedBy>
  <cp:revision>27</cp:revision>
  <cp:lastPrinted>2022-12-02T03:19:53Z</cp:lastPrinted>
  <dcterms:created xsi:type="dcterms:W3CDTF">2022-11-30T18:32:39Z</dcterms:created>
  <dcterms:modified xsi:type="dcterms:W3CDTF">2022-12-02T03:20:31Z</dcterms:modified>
</cp:coreProperties>
</file>